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8" r:id="rId2"/>
    <p:sldId id="260" r:id="rId3"/>
    <p:sldId id="272" r:id="rId4"/>
    <p:sldId id="280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1" r:id="rId13"/>
    <p:sldId id="282" r:id="rId14"/>
    <p:sldId id="28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001F4E"/>
    <a:srgbClr val="0B548C"/>
    <a:srgbClr val="0A487E"/>
    <a:srgbClr val="05CEE2"/>
    <a:srgbClr val="89D556"/>
    <a:srgbClr val="4FA3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5078" autoAdjust="0"/>
  </p:normalViewPr>
  <p:slideViewPr>
    <p:cSldViewPr snapToGrid="0">
      <p:cViewPr varScale="1">
        <p:scale>
          <a:sx n="103" d="100"/>
          <a:sy n="103" d="100"/>
        </p:scale>
        <p:origin x="84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95F18-2B9E-4DCD-ABBF-BEF34499F00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D9865-DB88-4CCB-A41E-588F37AC4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0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879AE-27E3-4BB5-815C-C089CD54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4900" y="6356350"/>
            <a:ext cx="7747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66C15BC-2837-4A5C-9971-79D088C2D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09E66A-ED06-4371-9386-63821A1D6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85" y="75704"/>
            <a:ext cx="10515600" cy="444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604D7F-CBBB-49D8-A2A5-124CD8E35CFF}"/>
              </a:ext>
            </a:extLst>
          </p:cNvPr>
          <p:cNvSpPr/>
          <p:nvPr userDrawn="1"/>
        </p:nvSpPr>
        <p:spPr>
          <a:xfrm>
            <a:off x="0" y="557868"/>
            <a:ext cx="12191999" cy="73393"/>
          </a:xfrm>
          <a:prstGeom prst="rect">
            <a:avLst/>
          </a:prstGeom>
          <a:gradFill flip="none" rotWithShape="1">
            <a:gsLst>
              <a:gs pos="0">
                <a:srgbClr val="4FA314"/>
              </a:gs>
              <a:gs pos="35000">
                <a:srgbClr val="89D556"/>
              </a:gs>
              <a:gs pos="60000">
                <a:srgbClr val="05CEE2"/>
              </a:gs>
              <a:gs pos="82000">
                <a:srgbClr val="0B548C"/>
              </a:gs>
              <a:gs pos="100000">
                <a:srgbClr val="001F4E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D8DEA7C-2BD9-4605-9DFB-5D34B985D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3200" y="6356350"/>
            <a:ext cx="9658350" cy="365125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r>
              <a:rPr lang="en-US" dirty="0"/>
              <a:t>This presentation is being provided by Mugenros </a:t>
            </a:r>
            <a:r>
              <a:rPr lang="en-US" dirty="0" err="1"/>
              <a:t>Egineering</a:t>
            </a:r>
            <a:r>
              <a:rPr lang="en-US" dirty="0"/>
              <a:t> and is strictly confidential. The presentation and the information provided therein must not be copied, reproduced, distributed or passed, in whole or in part, to any other person.</a:t>
            </a:r>
          </a:p>
        </p:txBody>
      </p:sp>
    </p:spTree>
    <p:extLst>
      <p:ext uri="{BB962C8B-B14F-4D97-AF65-F5344CB8AC3E}">
        <p14:creationId xmlns:p14="http://schemas.microsoft.com/office/powerpoint/2010/main" val="3575364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FBE4-DADC-4033-88A0-D57748CDE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85" y="75704"/>
            <a:ext cx="10515600" cy="4444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477C7-1A7E-43A7-BA3A-4E89DCEA2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3155B2-96ED-45A0-8707-6548F9776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4900" y="6356350"/>
            <a:ext cx="7747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66C15BC-2837-4A5C-9971-79D088C2D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52830F-7068-451F-B443-16706BA2D6AA}"/>
              </a:ext>
            </a:extLst>
          </p:cNvPr>
          <p:cNvSpPr/>
          <p:nvPr userDrawn="1"/>
        </p:nvSpPr>
        <p:spPr>
          <a:xfrm>
            <a:off x="0" y="557868"/>
            <a:ext cx="12191999" cy="73393"/>
          </a:xfrm>
          <a:prstGeom prst="rect">
            <a:avLst/>
          </a:prstGeom>
          <a:gradFill flip="none" rotWithShape="1">
            <a:gsLst>
              <a:gs pos="0">
                <a:srgbClr val="4FA314"/>
              </a:gs>
              <a:gs pos="35000">
                <a:srgbClr val="89D556"/>
              </a:gs>
              <a:gs pos="60000">
                <a:srgbClr val="05CEE2"/>
              </a:gs>
              <a:gs pos="82000">
                <a:srgbClr val="0B548C"/>
              </a:gs>
              <a:gs pos="100000">
                <a:srgbClr val="001F4E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83EC40F-FAA2-4B98-816B-E190324E5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3200" y="6356350"/>
            <a:ext cx="9658350" cy="365125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r>
              <a:rPr lang="en-US" dirty="0"/>
              <a:t>This presentation is being provided by Mugenros </a:t>
            </a:r>
            <a:r>
              <a:rPr lang="en-US" dirty="0" err="1"/>
              <a:t>Egineering</a:t>
            </a:r>
            <a:r>
              <a:rPr lang="en-US" dirty="0"/>
              <a:t> and is strictly confidential. The presentation and the information provided therein must not be copied, reproduced, distributed or passed, in whole or in part, to any other person.</a:t>
            </a:r>
          </a:p>
        </p:txBody>
      </p:sp>
    </p:spTree>
    <p:extLst>
      <p:ext uri="{BB962C8B-B14F-4D97-AF65-F5344CB8AC3E}">
        <p14:creationId xmlns:p14="http://schemas.microsoft.com/office/powerpoint/2010/main" val="3455767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A15AB-4C6C-4501-B087-773BF90FB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44A57-E205-46AF-8F6E-626EF58402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D2BEB-D9D6-4EBB-A4A5-62C19CFA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200" y="6356350"/>
            <a:ext cx="9658350" cy="365125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r>
              <a:rPr lang="en-US" dirty="0"/>
              <a:t>This presentation is being provided by Mugenros </a:t>
            </a:r>
            <a:r>
              <a:rPr lang="en-US" dirty="0" err="1"/>
              <a:t>Egineering</a:t>
            </a:r>
            <a:r>
              <a:rPr lang="en-US" dirty="0"/>
              <a:t> and is strictly confidential. The presentation and the information provided therein must not be copied, reproduced, distributed or passed, in whole or in part, to any other person.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5B92B-B9BA-463C-8F4A-00BC0BC3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900" y="6356350"/>
            <a:ext cx="774700" cy="365125"/>
          </a:xfrm>
          <a:prstGeom prst="rect">
            <a:avLst/>
          </a:prstGeom>
        </p:spPr>
        <p:txBody>
          <a:bodyPr/>
          <a:lstStyle/>
          <a:p>
            <a:fld id="{E66C15BC-2837-4A5C-9971-79D088C2D6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F55AD6-8BE0-43BD-A36D-016C61122C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77" y="6354854"/>
            <a:ext cx="1216266" cy="35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1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FCFDB9-1AAE-4A60-80C5-73F0F36D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52FC-5948-43A0-B3D3-DCBD5E72D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F1D30-0546-45B1-886E-687EEF66A81F}"/>
              </a:ext>
            </a:extLst>
          </p:cNvPr>
          <p:cNvPicPr/>
          <p:nvPr userDrawn="1"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963059"/>
            <a:ext cx="12192000" cy="91059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66B0864-297E-4EB7-9279-D656B5BFD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73200" y="6356350"/>
            <a:ext cx="9658350" cy="365125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r>
              <a:rPr lang="en-US" dirty="0"/>
              <a:t>This presentation is being provided by Mugenros </a:t>
            </a:r>
            <a:r>
              <a:rPr lang="en-US" dirty="0" err="1"/>
              <a:t>Egineering</a:t>
            </a:r>
            <a:r>
              <a:rPr lang="en-US" dirty="0"/>
              <a:t> and is strictly confidential. The presentation and the information provided therein must not be copied, reproduced, distributed or passed, in whole or in part, to any other person.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5BD9AC-909F-4577-8FD2-7880D0448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4900" y="6356350"/>
            <a:ext cx="7747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66C15BC-2837-4A5C-9971-79D088C2D6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EE3CF81-5D9B-43E1-911B-77704D84BD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77" y="6354854"/>
            <a:ext cx="1216266" cy="35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6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6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A6D-9AE6-4E1F-A18F-69D008CBD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4815"/>
            <a:ext cx="9144000" cy="2045147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 INOVASI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PORTABLE INTEGRATED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 DETECTOR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PROPOSAL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239DD4-857C-4238-A9B8-C5D97D2BA0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DISEDIAKAN UNTUK: INSTITUT PENYELIDIKAN SAINS &amp; TEKNOLOGI PERTAHANAN (STRIDE)</a:t>
            </a:r>
          </a:p>
          <a:p>
            <a:r>
              <a:rPr lang="en-US" dirty="0"/>
              <a:t>6hb September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9F1F8-4B52-4913-9678-1FF5E09C0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C15BC-2837-4A5C-9971-79D088C2D6A2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D75B1-7D65-4DD9-BD28-B45B749DD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This presentation is being provided by </a:t>
            </a:r>
            <a:r>
              <a:rPr lang="en-US" dirty="0" err="1"/>
              <a:t>Mugenros</a:t>
            </a:r>
            <a:r>
              <a:rPr lang="en-US" dirty="0"/>
              <a:t> Engineering and is strictly confidential. The presentation and the information provided therein must not be copied, reproduced, distributed or passed, in whole or in part, to any other person.</a:t>
            </a:r>
          </a:p>
        </p:txBody>
      </p:sp>
      <p:pic>
        <p:nvPicPr>
          <p:cNvPr id="8" name="Picture 7" descr="Shape, logo&#10;&#10;Description automatically generated">
            <a:extLst>
              <a:ext uri="{FF2B5EF4-FFF2-40B4-BE49-F238E27FC236}">
                <a16:creationId xmlns:a16="http://schemas.microsoft.com/office/drawing/2014/main" id="{5828E424-6749-4A05-98A3-8699E191F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207" y="292605"/>
            <a:ext cx="1371603" cy="130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84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A0DF-4151-4924-A186-34710E3E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 SemiBold" panose="020B0604020202020204" pitchFamily="34" charset="0"/>
              </a:rPr>
              <a:t>2.0 TECHNICAL SPECIFICATION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98680-7624-4D94-B83C-117C2E9F1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C15BC-2837-4A5C-9971-79D088C2D6A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6026A-5AB4-4851-A884-0B2163930353}"/>
              </a:ext>
            </a:extLst>
          </p:cNvPr>
          <p:cNvSpPr txBox="1"/>
          <p:nvPr/>
        </p:nvSpPr>
        <p:spPr>
          <a:xfrm>
            <a:off x="8405399" y="859736"/>
            <a:ext cx="349217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Electronics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Controller 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Coordinate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Battery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Communication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Display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Multi Particle Detector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Carbon Dioxide Detector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 Light" panose="020F0302020204030204"/>
              </a:rPr>
              <a:t>Gas Monitoring System</a:t>
            </a:r>
          </a:p>
          <a:p>
            <a:pPr marL="684213" indent="-342900">
              <a:buFont typeface="+mj-lt"/>
              <a:buAutoNum type="arabicPeriod"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</a:t>
            </a:r>
            <a:r>
              <a:rPr lang="en-US" dirty="0" err="1">
                <a:latin typeface="Calibri Light" panose="020F0302020204030204"/>
              </a:rPr>
              <a:t>oject</a:t>
            </a:r>
            <a:r>
              <a:rPr lang="en-US" dirty="0">
                <a:latin typeface="Calibri Light" panose="020F0302020204030204"/>
              </a:rPr>
              <a:t> Design &amp; Fabrication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5AF786-68B3-4A11-A206-81C0A630837B}"/>
              </a:ext>
            </a:extLst>
          </p:cNvPr>
          <p:cNvSpPr txBox="1"/>
          <p:nvPr/>
        </p:nvSpPr>
        <p:spPr>
          <a:xfrm>
            <a:off x="539750" y="1312919"/>
            <a:ext cx="537461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MH-Z19 infrared co2 sensor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Built-in temperature compensation.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analog, PWM and serial output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 range: 0-5000 parts per million (PPM)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Operating Voltage 4.5V to 5.5VDC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Preheat time: 3 minutes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Response Time &lt;90s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DBB27C-F042-4307-AF66-19B50531FF66}"/>
              </a:ext>
            </a:extLst>
          </p:cNvPr>
          <p:cNvSpPr txBox="1"/>
          <p:nvPr/>
        </p:nvSpPr>
        <p:spPr>
          <a:xfrm>
            <a:off x="423332" y="842433"/>
            <a:ext cx="3694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2.7 Carbon Dioxide Detector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9C91E-7205-4B0B-8A7B-96DA50635D0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7667" y="3614932"/>
            <a:ext cx="4277322" cy="24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61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A0DF-4151-4924-A186-34710E3E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 SemiBold" panose="020B0604020202020204" pitchFamily="34" charset="0"/>
              </a:rPr>
              <a:t>2.0 TECHNICAL SPECIFICATION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98680-7624-4D94-B83C-117C2E9F1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C15BC-2837-4A5C-9971-79D088C2D6A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6026A-5AB4-4851-A884-0B2163930353}"/>
              </a:ext>
            </a:extLst>
          </p:cNvPr>
          <p:cNvSpPr txBox="1"/>
          <p:nvPr/>
        </p:nvSpPr>
        <p:spPr>
          <a:xfrm>
            <a:off x="8405399" y="859736"/>
            <a:ext cx="349217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Electronics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Controller 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Coordinate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Battery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Communication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Display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Multi Particle Detection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Carbon Dioxide Detection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Gas Monitoring System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</a:t>
            </a:r>
            <a:r>
              <a:rPr lang="en-US" dirty="0" err="1">
                <a:latin typeface="Calibri Light" panose="020F0302020204030204"/>
              </a:rPr>
              <a:t>oject</a:t>
            </a:r>
            <a:r>
              <a:rPr lang="en-US" dirty="0">
                <a:latin typeface="Calibri Light" panose="020F0302020204030204"/>
              </a:rPr>
              <a:t> Design &amp; Fabrication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5AF786-68B3-4A11-A206-81C0A630837B}"/>
              </a:ext>
            </a:extLst>
          </p:cNvPr>
          <p:cNvSpPr txBox="1"/>
          <p:nvPr/>
        </p:nvSpPr>
        <p:spPr>
          <a:xfrm>
            <a:off x="539750" y="1312919"/>
            <a:ext cx="6794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Memantau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semua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gas yang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dikesan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dilokasi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Mempamerkan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lokasi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GPS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Mengandungi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fungsi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untuk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menyimpan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data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ke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dalam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format Excel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DBB27C-F042-4307-AF66-19B50531FF66}"/>
              </a:ext>
            </a:extLst>
          </p:cNvPr>
          <p:cNvSpPr txBox="1"/>
          <p:nvPr/>
        </p:nvSpPr>
        <p:spPr>
          <a:xfrm>
            <a:off x="423332" y="842433"/>
            <a:ext cx="3694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2.8 Gas Monitoring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49D60F-96D4-4476-9FA9-8E883EBFA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31" t="20778" r="18642" b="14788"/>
          <a:stretch/>
        </p:blipFill>
        <p:spPr>
          <a:xfrm>
            <a:off x="977785" y="2446609"/>
            <a:ext cx="5161488" cy="2987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7875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A0DF-4151-4924-A186-34710E3E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 SemiBold" panose="020B0604020202020204" pitchFamily="34" charset="0"/>
              </a:rPr>
              <a:t>2.0 TECHNICAL SPECIFICATION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98680-7624-4D94-B83C-117C2E9F1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C15BC-2837-4A5C-9971-79D088C2D6A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6026A-5AB4-4851-A884-0B2163930353}"/>
              </a:ext>
            </a:extLst>
          </p:cNvPr>
          <p:cNvSpPr txBox="1"/>
          <p:nvPr/>
        </p:nvSpPr>
        <p:spPr>
          <a:xfrm>
            <a:off x="8405399" y="859736"/>
            <a:ext cx="344248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Electronics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Controller 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Coordinate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Battery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Communication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Display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Multi Particle Detection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Carbon Dioxide Detection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 Light" panose="020F0302020204030204"/>
              </a:rPr>
              <a:t>Gas Monitoring System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</a:rPr>
              <a:t>Project Design &amp; Fabrication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5AF786-68B3-4A11-A206-81C0A630837B}"/>
              </a:ext>
            </a:extLst>
          </p:cNvPr>
          <p:cNvSpPr txBox="1"/>
          <p:nvPr/>
        </p:nvSpPr>
        <p:spPr>
          <a:xfrm>
            <a:off x="539750" y="1312919"/>
            <a:ext cx="6985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Merekabentuk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kotak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simpanan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yang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khas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Merekabentuk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saluran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udara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yang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khas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untuk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kegunaan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sensor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 err="1">
                <a:solidFill>
                  <a:prstClr val="black"/>
                </a:solidFill>
                <a:effectLst/>
                <a:latin typeface="Calibri" panose="020F0502020204030204"/>
              </a:rPr>
              <a:t>Menggunakan</a:t>
            </a:r>
            <a:r>
              <a:rPr lang="en-US" b="0" i="0" dirty="0">
                <a:solidFill>
                  <a:prstClr val="black"/>
                </a:solidFill>
                <a:effectLst/>
                <a:latin typeface="Calibri" panose="020F0502020204030204"/>
              </a:rPr>
              <a:t> Teknik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3D print </a:t>
            </a:r>
            <a:r>
              <a:rPr lang="en-MY" b="0" i="0" dirty="0">
                <a:effectLst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DBB27C-F042-4307-AF66-19B50531FF66}"/>
              </a:ext>
            </a:extLst>
          </p:cNvPr>
          <p:cNvSpPr txBox="1"/>
          <p:nvPr/>
        </p:nvSpPr>
        <p:spPr>
          <a:xfrm>
            <a:off x="423332" y="842433"/>
            <a:ext cx="3694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2.8 Project Design &amp; Fabrication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ECC41-40C6-4BF4-9441-0ED860FEB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25" t="18544" r="10381" b="17767"/>
          <a:stretch/>
        </p:blipFill>
        <p:spPr>
          <a:xfrm>
            <a:off x="1717402" y="2343121"/>
            <a:ext cx="3922760" cy="303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95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A0DF-4151-4924-A186-34710E3E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 SemiBold" panose="020B0604020202020204" pitchFamily="34" charset="0"/>
              </a:rPr>
              <a:t>3.0 Prototype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98680-7624-4D94-B83C-117C2E9F1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C15BC-2837-4A5C-9971-79D088C2D6A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accessory, case, bag&#10;&#10;Description automatically generated">
            <a:extLst>
              <a:ext uri="{FF2B5EF4-FFF2-40B4-BE49-F238E27FC236}">
                <a16:creationId xmlns:a16="http://schemas.microsoft.com/office/drawing/2014/main" id="{C62CDCEE-7DAD-4A78-A5B0-97E044C7D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66" y="1335135"/>
            <a:ext cx="4798263" cy="3598697"/>
          </a:xfrm>
          <a:prstGeom prst="rect">
            <a:avLst/>
          </a:prstGeom>
        </p:spPr>
      </p:pic>
      <p:pic>
        <p:nvPicPr>
          <p:cNvPr id="10" name="Picture 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5DFFDD9-F2A7-4784-9539-D1B86C96B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637" y="1335134"/>
            <a:ext cx="4798263" cy="359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03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CA8FC-22B7-4675-AE49-3B05D475E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4.0 ELECTRONIC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0F66D-EA74-4B60-B964-15FEF2D69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C15BC-2837-4A5C-9971-79D088C2D6A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6EC5C522-686B-410A-9278-D9F417C4C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93" y="2933934"/>
            <a:ext cx="6787279" cy="3105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34E56-2C8E-4879-8674-9F7B1AA7B3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80" r="2316" b="12557"/>
          <a:stretch/>
        </p:blipFill>
        <p:spPr>
          <a:xfrm>
            <a:off x="359028" y="734887"/>
            <a:ext cx="5771548" cy="269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86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A0DF-4151-4924-A186-34710E3E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 SemiBold" panose="020B0604020202020204" pitchFamily="34" charset="0"/>
              </a:rPr>
              <a:t>1.0 </a:t>
            </a:r>
            <a:r>
              <a:rPr lang="en-US" dirty="0" err="1">
                <a:latin typeface="Source Sans Pro SemiBold" panose="020B0604020202020204" pitchFamily="34" charset="0"/>
              </a:rPr>
              <a:t>Objektif</a:t>
            </a:r>
            <a:endParaRPr lang="en-US" dirty="0">
              <a:latin typeface="Source Sans Pro SemiBold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98680-7624-4D94-B83C-117C2E9F1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C15BC-2837-4A5C-9971-79D088C2D6A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259CB0-5F48-4204-92C6-D67F583B0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9777"/>
            <a:ext cx="5611152" cy="498064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1.1 </a:t>
            </a:r>
            <a:r>
              <a:rPr lang="en-US" b="1" u="sng" dirty="0" err="1"/>
              <a:t>Penyataan</a:t>
            </a:r>
            <a:r>
              <a:rPr lang="en-US" b="1" u="sng" dirty="0"/>
              <a:t> </a:t>
            </a:r>
            <a:r>
              <a:rPr lang="en-US" b="1" u="sng" dirty="0" err="1"/>
              <a:t>Masalah</a:t>
            </a:r>
            <a:endParaRPr lang="en-US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E5170-3713-46F8-BFE4-322B901C66E3}"/>
              </a:ext>
            </a:extLst>
          </p:cNvPr>
          <p:cNvSpPr txBox="1"/>
          <p:nvPr/>
        </p:nvSpPr>
        <p:spPr>
          <a:xfrm>
            <a:off x="1161882" y="1113248"/>
            <a:ext cx="9042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Merekacipta</a:t>
            </a:r>
            <a:r>
              <a:rPr lang="en-US" dirty="0"/>
              <a:t> </a:t>
            </a:r>
            <a:r>
              <a:rPr lang="en-US" dirty="0" err="1"/>
              <a:t>alat</a:t>
            </a:r>
            <a:r>
              <a:rPr lang="en-US" dirty="0"/>
              <a:t> </a:t>
            </a:r>
            <a:r>
              <a:rPr lang="en-US" dirty="0" err="1"/>
              <a:t>pengesan</a:t>
            </a:r>
            <a:r>
              <a:rPr lang="en-US" dirty="0"/>
              <a:t> gas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alih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Merekacipta</a:t>
            </a:r>
            <a:r>
              <a:rPr lang="en-US" dirty="0"/>
              <a:t> </a:t>
            </a:r>
            <a:r>
              <a:rPr lang="en-US" dirty="0" err="1"/>
              <a:t>pelbagai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operasi</a:t>
            </a:r>
            <a:r>
              <a:rPr lang="en-US" dirty="0"/>
              <a:t> </a:t>
            </a:r>
            <a:r>
              <a:rPr lang="en-US" dirty="0" err="1"/>
              <a:t>intuitif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merekacipta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yang </a:t>
            </a:r>
            <a:r>
              <a:rPr lang="en-US" dirty="0" err="1"/>
              <a:t>cepat</a:t>
            </a:r>
            <a:r>
              <a:rPr lang="en-US" dirty="0"/>
              <a:t> dan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dikendalikan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penggunaan</a:t>
            </a:r>
            <a:r>
              <a:rPr lang="en-US" dirty="0"/>
              <a:t> </a:t>
            </a:r>
            <a:r>
              <a:rPr lang="en-US" dirty="0" err="1"/>
              <a:t>seharian</a:t>
            </a:r>
            <a:endParaRPr lang="en-MY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76050E-9D06-46BB-BB29-BF0B4D380C07}"/>
              </a:ext>
            </a:extLst>
          </p:cNvPr>
          <p:cNvSpPr txBox="1"/>
          <p:nvPr/>
        </p:nvSpPr>
        <p:spPr>
          <a:xfrm>
            <a:off x="1161881" y="3173989"/>
            <a:ext cx="8492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Software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stabil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Software </a:t>
            </a:r>
            <a:r>
              <a:rPr lang="en-US" dirty="0" err="1"/>
              <a:t>berhenti</a:t>
            </a:r>
            <a:r>
              <a:rPr lang="en-US" dirty="0"/>
              <a:t> </a:t>
            </a:r>
            <a:r>
              <a:rPr lang="en-US" dirty="0" err="1"/>
              <a:t>berfungsi</a:t>
            </a:r>
            <a:r>
              <a:rPr lang="en-US" dirty="0"/>
              <a:t> </a:t>
            </a:r>
            <a:r>
              <a:rPr lang="en-US" dirty="0" err="1"/>
              <a:t>ketika</a:t>
            </a:r>
            <a:r>
              <a:rPr lang="en-US" dirty="0"/>
              <a:t> proses </a:t>
            </a:r>
            <a:r>
              <a:rPr lang="en-US" dirty="0" err="1"/>
              <a:t>komunikasi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Software </a:t>
            </a:r>
            <a:r>
              <a:rPr lang="en-US" dirty="0" err="1"/>
              <a:t>berhenti</a:t>
            </a:r>
            <a:r>
              <a:rPr lang="en-US" dirty="0"/>
              <a:t> </a:t>
            </a:r>
            <a:r>
              <a:rPr lang="en-US" dirty="0" err="1"/>
              <a:t>berfungsi</a:t>
            </a:r>
            <a:r>
              <a:rPr lang="en-US" dirty="0"/>
              <a:t>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operasi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Software </a:t>
            </a:r>
            <a:r>
              <a:rPr lang="en-US" dirty="0" err="1"/>
              <a:t>berhenti</a:t>
            </a:r>
            <a:r>
              <a:rPr lang="en-US" dirty="0"/>
              <a:t> </a:t>
            </a:r>
            <a:r>
              <a:rPr lang="en-US" dirty="0" err="1"/>
              <a:t>berfungsi</a:t>
            </a:r>
            <a:r>
              <a:rPr lang="en-US" dirty="0"/>
              <a:t> Ketika </a:t>
            </a:r>
            <a:r>
              <a:rPr lang="en-US" dirty="0" err="1"/>
              <a:t>menyimpan</a:t>
            </a:r>
            <a:r>
              <a:rPr lang="en-US" dirty="0"/>
              <a:t> data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format Excel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429094-A944-4DAA-A078-78CDA69B8160}"/>
              </a:ext>
            </a:extLst>
          </p:cNvPr>
          <p:cNvSpPr txBox="1"/>
          <p:nvPr/>
        </p:nvSpPr>
        <p:spPr>
          <a:xfrm>
            <a:off x="1161881" y="4374318"/>
            <a:ext cx="5429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Hardware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berkomunikasi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satelit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err="1"/>
              <a:t>Bacaan</a:t>
            </a:r>
            <a:r>
              <a:rPr lang="en-US" dirty="0"/>
              <a:t> sensor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stabil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38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A0DF-4151-4924-A186-34710E3E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 SemiBold" panose="020B0604020202020204" pitchFamily="34" charset="0"/>
              </a:rPr>
              <a:t>2.0 </a:t>
            </a:r>
            <a:r>
              <a:rPr lang="en-US" dirty="0" err="1">
                <a:latin typeface="Source Sans Pro SemiBold" panose="020B0604020202020204" pitchFamily="34" charset="0"/>
              </a:rPr>
              <a:t>Spesifikasi</a:t>
            </a:r>
            <a:r>
              <a:rPr lang="en-US" dirty="0">
                <a:latin typeface="Source Sans Pro SemiBold" panose="020B0604020202020204" pitchFamily="34" charset="0"/>
              </a:rPr>
              <a:t> </a:t>
            </a:r>
            <a:r>
              <a:rPr lang="en-US" dirty="0" err="1">
                <a:latin typeface="Source Sans Pro SemiBold" panose="020B0604020202020204" pitchFamily="34" charset="0"/>
              </a:rPr>
              <a:t>Teknikal</a:t>
            </a:r>
            <a:endParaRPr lang="en-US" dirty="0">
              <a:latin typeface="Source Sans Pro SemiBold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98680-7624-4D94-B83C-117C2E9F1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C15BC-2837-4A5C-9971-79D088C2D6A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DC93B-C390-40EB-8E1D-5E5F70F323F2}"/>
              </a:ext>
            </a:extLst>
          </p:cNvPr>
          <p:cNvSpPr txBox="1"/>
          <p:nvPr/>
        </p:nvSpPr>
        <p:spPr>
          <a:xfrm>
            <a:off x="342899" y="849085"/>
            <a:ext cx="153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Master Design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F2C4C1-F766-458F-8F86-213064DD3207}"/>
              </a:ext>
            </a:extLst>
          </p:cNvPr>
          <p:cNvSpPr txBox="1"/>
          <p:nvPr/>
        </p:nvSpPr>
        <p:spPr>
          <a:xfrm>
            <a:off x="463827" y="5623422"/>
            <a:ext cx="600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SENSOR SYSTEM</a:t>
            </a:r>
            <a:endParaRPr lang="en-MY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121FD3-7978-4742-979C-2CA7B0D09F31}"/>
              </a:ext>
            </a:extLst>
          </p:cNvPr>
          <p:cNvGrpSpPr/>
          <p:nvPr/>
        </p:nvGrpSpPr>
        <p:grpSpPr>
          <a:xfrm>
            <a:off x="463826" y="1371333"/>
            <a:ext cx="11188424" cy="4597309"/>
            <a:chOff x="463826" y="1371333"/>
            <a:chExt cx="11188424" cy="459730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94AB62D-B82C-44E2-AEE0-A721A58D71ED}"/>
                </a:ext>
              </a:extLst>
            </p:cNvPr>
            <p:cNvSpPr/>
            <p:nvPr/>
          </p:nvSpPr>
          <p:spPr>
            <a:xfrm>
              <a:off x="3134997" y="2542983"/>
              <a:ext cx="1464324" cy="736681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MICROCONTROLLER</a:t>
              </a:r>
            </a:p>
            <a:p>
              <a:pPr algn="ctr"/>
              <a:r>
                <a:rPr lang="en-US" sz="1200" dirty="0"/>
                <a:t>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050148-C428-4993-88D2-4970C58DFA0A}"/>
                </a:ext>
              </a:extLst>
            </p:cNvPr>
            <p:cNvSpPr/>
            <p:nvPr/>
          </p:nvSpPr>
          <p:spPr>
            <a:xfrm>
              <a:off x="805700" y="1547385"/>
              <a:ext cx="1036993" cy="597308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MULTI PARTICLE DETECTOR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D0CBDA9-6840-4D16-B53B-290B9256F9A3}"/>
                </a:ext>
              </a:extLst>
            </p:cNvPr>
            <p:cNvSpPr/>
            <p:nvPr/>
          </p:nvSpPr>
          <p:spPr>
            <a:xfrm>
              <a:off x="805697" y="2462907"/>
              <a:ext cx="1036993" cy="597308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CARBON DIOXIDE DETECTOR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A57026-0BF7-47C2-9CC4-6B0EA73F9496}"/>
                </a:ext>
              </a:extLst>
            </p:cNvPr>
            <p:cNvSpPr/>
            <p:nvPr/>
          </p:nvSpPr>
          <p:spPr>
            <a:xfrm>
              <a:off x="805696" y="3518284"/>
              <a:ext cx="1036993" cy="597308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GPS / GNSS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3EEAA96-1211-4A7A-8FC5-7E627BEEBA0B}"/>
                </a:ext>
              </a:extLst>
            </p:cNvPr>
            <p:cNvSpPr/>
            <p:nvPr/>
          </p:nvSpPr>
          <p:spPr>
            <a:xfrm>
              <a:off x="3348660" y="1547385"/>
              <a:ext cx="1036993" cy="597308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OLED DISPLAY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25468EB-58E1-4664-A8D6-DDDAB8839813}"/>
                </a:ext>
              </a:extLst>
            </p:cNvPr>
            <p:cNvSpPr/>
            <p:nvPr/>
          </p:nvSpPr>
          <p:spPr>
            <a:xfrm>
              <a:off x="5097638" y="2920976"/>
              <a:ext cx="1036993" cy="597308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LORA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AA8E93E-FC83-4DB0-881D-10279A85E456}"/>
                </a:ext>
              </a:extLst>
            </p:cNvPr>
            <p:cNvSpPr/>
            <p:nvPr/>
          </p:nvSpPr>
          <p:spPr>
            <a:xfrm>
              <a:off x="805695" y="4569390"/>
              <a:ext cx="1036993" cy="597308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BATTERY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C71F41A-8BA6-4250-BC32-11B844585F1B}"/>
                </a:ext>
              </a:extLst>
            </p:cNvPr>
            <p:cNvSpPr/>
            <p:nvPr/>
          </p:nvSpPr>
          <p:spPr>
            <a:xfrm>
              <a:off x="3348661" y="4563767"/>
              <a:ext cx="1036993" cy="597308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BMS</a:t>
              </a:r>
            </a:p>
          </p:txBody>
        </p: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C3EB2814-7EA7-4911-822D-7E5EB34AD6DA}"/>
                </a:ext>
              </a:extLst>
            </p:cNvPr>
            <p:cNvCxnSpPr>
              <a:stCxn id="20" idx="3"/>
              <a:endCxn id="19" idx="1"/>
            </p:cNvCxnSpPr>
            <p:nvPr/>
          </p:nvCxnSpPr>
          <p:spPr>
            <a:xfrm>
              <a:off x="1842693" y="1846039"/>
              <a:ext cx="1292304" cy="1065285"/>
            </a:xfrm>
            <a:prstGeom prst="bentConnector3">
              <a:avLst>
                <a:gd name="adj1" fmla="val 74424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0C42B868-C021-490C-A8FB-3B3A35B0452E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>
              <a:off x="1842690" y="2761561"/>
              <a:ext cx="1232694" cy="1036225"/>
            </a:xfrm>
            <a:prstGeom prst="bentConnector3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B9F7AE48-0297-43AE-9169-A0BBB8B60BB8}"/>
                </a:ext>
              </a:extLst>
            </p:cNvPr>
            <p:cNvCxnSpPr>
              <a:cxnSpLocks/>
              <a:stCxn id="26" idx="0"/>
              <a:endCxn id="50" idx="2"/>
            </p:cNvCxnSpPr>
            <p:nvPr/>
          </p:nvCxnSpPr>
          <p:spPr>
            <a:xfrm rot="16200000" flipV="1">
              <a:off x="3747600" y="4444209"/>
              <a:ext cx="239115" cy="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3427B69-300D-458D-B704-FBE4BD07B3C2}"/>
                </a:ext>
              </a:extLst>
            </p:cNvPr>
            <p:cNvCxnSpPr>
              <a:stCxn id="25" idx="3"/>
              <a:endCxn id="26" idx="1"/>
            </p:cNvCxnSpPr>
            <p:nvPr/>
          </p:nvCxnSpPr>
          <p:spPr>
            <a:xfrm flipV="1">
              <a:off x="1842688" y="4862421"/>
              <a:ext cx="1505973" cy="562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A512C8-24D5-464F-82EB-BF44F9B4A227}"/>
                </a:ext>
              </a:extLst>
            </p:cNvPr>
            <p:cNvSpPr/>
            <p:nvPr/>
          </p:nvSpPr>
          <p:spPr>
            <a:xfrm>
              <a:off x="5097637" y="4562852"/>
              <a:ext cx="1036993" cy="597308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USB CHARGE</a:t>
              </a:r>
            </a:p>
          </p:txBody>
        </p: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89A7BB3E-35BE-46AC-B7CF-BA4C5329479A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flipV="1">
              <a:off x="1842689" y="3797786"/>
              <a:ext cx="1232695" cy="19152"/>
            </a:xfrm>
            <a:prstGeom prst="bentConnector3">
              <a:avLst>
                <a:gd name="adj1" fmla="val -8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C369F25A-497D-4D2F-83E2-710C57A8A87F}"/>
                </a:ext>
              </a:extLst>
            </p:cNvPr>
            <p:cNvCxnSpPr>
              <a:stCxn id="31" idx="1"/>
              <a:endCxn id="26" idx="3"/>
            </p:cNvCxnSpPr>
            <p:nvPr/>
          </p:nvCxnSpPr>
          <p:spPr>
            <a:xfrm rot="10800000" flipV="1">
              <a:off x="4385655" y="4861505"/>
              <a:ext cx="711983" cy="915"/>
            </a:xfrm>
            <a:prstGeom prst="bentConnector3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D6DD8D3B-7A86-4E1A-A5A5-4814262AA63D}"/>
                </a:ext>
              </a:extLst>
            </p:cNvPr>
            <p:cNvCxnSpPr>
              <a:stCxn id="19" idx="3"/>
              <a:endCxn id="24" idx="1"/>
            </p:cNvCxnSpPr>
            <p:nvPr/>
          </p:nvCxnSpPr>
          <p:spPr>
            <a:xfrm>
              <a:off x="4599321" y="2911324"/>
              <a:ext cx="498317" cy="308306"/>
            </a:xfrm>
            <a:prstGeom prst="bentConnector3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C9062EEB-207D-47FD-AEA3-CF87766F3E59}"/>
                </a:ext>
              </a:extLst>
            </p:cNvPr>
            <p:cNvCxnSpPr>
              <a:cxnSpLocks/>
              <a:endCxn id="23" idx="2"/>
            </p:cNvCxnSpPr>
            <p:nvPr/>
          </p:nvCxnSpPr>
          <p:spPr>
            <a:xfrm rot="16200000" flipV="1">
              <a:off x="3673087" y="2338763"/>
              <a:ext cx="388142" cy="1"/>
            </a:xfrm>
            <a:prstGeom prst="bentConnector3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E373F3-4C5A-4806-9BA7-F5F4439E6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71867" y="2596954"/>
              <a:ext cx="447737" cy="314369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87FD1A4-A7E7-4B85-ACF5-2204FA35E4A0}"/>
                </a:ext>
              </a:extLst>
            </p:cNvPr>
            <p:cNvSpPr/>
            <p:nvPr/>
          </p:nvSpPr>
          <p:spPr>
            <a:xfrm>
              <a:off x="9564735" y="1869870"/>
              <a:ext cx="1036993" cy="597308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LORA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263E2E6-4041-477F-9224-D197C875897C}"/>
                </a:ext>
              </a:extLst>
            </p:cNvPr>
            <p:cNvSpPr/>
            <p:nvPr/>
          </p:nvSpPr>
          <p:spPr>
            <a:xfrm>
              <a:off x="9568167" y="2920976"/>
              <a:ext cx="1036993" cy="597308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USB CONTROLLER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F1F1CAA-A39F-41D8-9CA7-6AD5B6842621}"/>
                </a:ext>
              </a:extLst>
            </p:cNvPr>
            <p:cNvSpPr/>
            <p:nvPr/>
          </p:nvSpPr>
          <p:spPr>
            <a:xfrm>
              <a:off x="9476742" y="4115592"/>
              <a:ext cx="1219841" cy="597308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WINDOWS MONITORING SYSTEM</a:t>
              </a:r>
            </a:p>
          </p:txBody>
        </p: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AC4B08FF-1661-4960-BE78-10B11F56D3AC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 rot="5400000">
              <a:off x="9857631" y="2691941"/>
              <a:ext cx="458069" cy="1"/>
            </a:xfrm>
            <a:prstGeom prst="bentConnector3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47EF89C5-7396-4C08-8DCE-126379F89DB9}"/>
                </a:ext>
              </a:extLst>
            </p:cNvPr>
            <p:cNvCxnSpPr>
              <a:stCxn id="39" idx="2"/>
              <a:endCxn id="40" idx="0"/>
            </p:cNvCxnSpPr>
            <p:nvPr/>
          </p:nvCxnSpPr>
          <p:spPr>
            <a:xfrm rot="5400000">
              <a:off x="9788010" y="3816938"/>
              <a:ext cx="597308" cy="1"/>
            </a:xfrm>
            <a:prstGeom prst="bentConnector3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562CE6F-5B38-484F-A21F-ECAEA2F3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76742" y="1531670"/>
              <a:ext cx="447737" cy="314369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95C9125-7688-47FB-8BD7-F037C0DD5547}"/>
                </a:ext>
              </a:extLst>
            </p:cNvPr>
            <p:cNvSpPr/>
            <p:nvPr/>
          </p:nvSpPr>
          <p:spPr>
            <a:xfrm>
              <a:off x="463826" y="1371334"/>
              <a:ext cx="6006945" cy="4221083"/>
            </a:xfrm>
            <a:prstGeom prst="roundRect">
              <a:avLst>
                <a:gd name="adj" fmla="val 5051"/>
              </a:avLst>
            </a:prstGeom>
            <a:noFill/>
            <a:ln w="28575">
              <a:solidFill>
                <a:schemeClr val="accent5">
                  <a:lumMod val="75000"/>
                </a:schemeClr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77E85A61-553D-4A26-A523-7282605CCAB8}"/>
                </a:ext>
              </a:extLst>
            </p:cNvPr>
            <p:cNvSpPr/>
            <p:nvPr/>
          </p:nvSpPr>
          <p:spPr>
            <a:xfrm>
              <a:off x="6989267" y="1371333"/>
              <a:ext cx="4662983" cy="4221083"/>
            </a:xfrm>
            <a:prstGeom prst="roundRect">
              <a:avLst>
                <a:gd name="adj" fmla="val 5051"/>
              </a:avLst>
            </a:prstGeom>
            <a:noFill/>
            <a:ln w="28575">
              <a:solidFill>
                <a:schemeClr val="accent5">
                  <a:lumMod val="75000"/>
                </a:schemeClr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47" name="Connector: Elbow 46">
              <a:extLst>
                <a:ext uri="{FF2B5EF4-FFF2-40B4-BE49-F238E27FC236}">
                  <a16:creationId xmlns:a16="http://schemas.microsoft.com/office/drawing/2014/main" id="{EA59338D-DEA6-4041-B6BB-9C7D2291EF9E}"/>
                </a:ext>
              </a:extLst>
            </p:cNvPr>
            <p:cNvCxnSpPr>
              <a:stCxn id="24" idx="3"/>
              <a:endCxn id="37" idx="1"/>
            </p:cNvCxnSpPr>
            <p:nvPr/>
          </p:nvCxnSpPr>
          <p:spPr>
            <a:xfrm flipV="1">
              <a:off x="6134631" y="2168524"/>
              <a:ext cx="3430104" cy="1051106"/>
            </a:xfrm>
            <a:prstGeom prst="bentConnector3">
              <a:avLst/>
            </a:prstGeom>
            <a:ln w="38100">
              <a:solidFill>
                <a:srgbClr val="00B050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EA10AE0-305C-476F-9E4E-985E2C8703CF}"/>
                </a:ext>
              </a:extLst>
            </p:cNvPr>
            <p:cNvSpPr txBox="1"/>
            <p:nvPr/>
          </p:nvSpPr>
          <p:spPr>
            <a:xfrm>
              <a:off x="6989267" y="5599310"/>
              <a:ext cx="46629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UI MONITORING SYSTEM</a:t>
              </a:r>
              <a:endParaRPr lang="en-MY" dirty="0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FEEC83F4-251F-478E-90FB-8E01F01906AE}"/>
              </a:ext>
            </a:extLst>
          </p:cNvPr>
          <p:cNvSpPr/>
          <p:nvPr/>
        </p:nvSpPr>
        <p:spPr>
          <a:xfrm>
            <a:off x="3134994" y="3587971"/>
            <a:ext cx="1464324" cy="73668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MICROCONTROLLER</a:t>
            </a:r>
          </a:p>
          <a:p>
            <a:pPr algn="ctr"/>
            <a:r>
              <a:rPr lang="en-US" sz="1200" dirty="0"/>
              <a:t>2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30DBC95-4474-496E-910D-819C847D1F33}"/>
              </a:ext>
            </a:extLst>
          </p:cNvPr>
          <p:cNvCxnSpPr>
            <a:cxnSpLocks/>
            <a:stCxn id="19" idx="2"/>
            <a:endCxn id="50" idx="0"/>
          </p:cNvCxnSpPr>
          <p:nvPr/>
        </p:nvCxnSpPr>
        <p:spPr>
          <a:xfrm flipH="1">
            <a:off x="3867156" y="3279664"/>
            <a:ext cx="3" cy="308307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892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A0DF-4151-4924-A186-34710E3E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 SemiBold" panose="020B0604020202020204" pitchFamily="34" charset="0"/>
              </a:rPr>
              <a:t>2.0 TECHNICAL SPECIFICATION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98680-7624-4D94-B83C-117C2E9F1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C15BC-2837-4A5C-9971-79D088C2D6A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6026A-5AB4-4851-A884-0B2163930353}"/>
              </a:ext>
            </a:extLst>
          </p:cNvPr>
          <p:cNvSpPr txBox="1"/>
          <p:nvPr/>
        </p:nvSpPr>
        <p:spPr>
          <a:xfrm>
            <a:off x="8405399" y="859736"/>
            <a:ext cx="349217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Electronics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Controller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Coordinate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Battery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Communication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Display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Multi Particle Detector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Carbon Dioxide Detector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 Light" panose="020F0302020204030204"/>
              </a:rPr>
              <a:t>Gas Monitoring System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</a:t>
            </a:r>
            <a:r>
              <a:rPr lang="en-US" dirty="0" err="1">
                <a:latin typeface="Calibri Light" panose="020F0302020204030204"/>
              </a:rPr>
              <a:t>oject</a:t>
            </a:r>
            <a:r>
              <a:rPr lang="en-US" dirty="0">
                <a:latin typeface="Calibri Light" panose="020F0302020204030204"/>
              </a:rPr>
              <a:t> Design &amp; Fabrication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7E0D15-ABFA-401A-A0DC-C98CB1B6D78F}"/>
              </a:ext>
            </a:extLst>
          </p:cNvPr>
          <p:cNvGrpSpPr/>
          <p:nvPr/>
        </p:nvGrpSpPr>
        <p:grpSpPr>
          <a:xfrm>
            <a:off x="1033682" y="3217327"/>
            <a:ext cx="3913937" cy="1700853"/>
            <a:chOff x="1431248" y="4004733"/>
            <a:chExt cx="3913937" cy="1700853"/>
          </a:xfrm>
        </p:grpSpPr>
        <p:pic>
          <p:nvPicPr>
            <p:cNvPr id="10" name="Picture 9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A470272D-A841-47B6-B13F-FA560A992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248" y="4004733"/>
              <a:ext cx="2246616" cy="1700853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5DF351A-D7E4-438B-ABD2-582FB45225C4}"/>
                </a:ext>
              </a:extLst>
            </p:cNvPr>
            <p:cNvSpPr/>
            <p:nvPr/>
          </p:nvSpPr>
          <p:spPr>
            <a:xfrm>
              <a:off x="1790700" y="4271433"/>
              <a:ext cx="1435100" cy="846667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F23BCD0-7B98-43A0-AB62-1750BEC5E9C0}"/>
                </a:ext>
              </a:extLst>
            </p:cNvPr>
            <p:cNvCxnSpPr>
              <a:cxnSpLocks/>
            </p:cNvCxnSpPr>
            <p:nvPr/>
          </p:nvCxnSpPr>
          <p:spPr>
            <a:xfrm>
              <a:off x="3225800" y="4716101"/>
              <a:ext cx="1177789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Shape, logo&#10;&#10;Description automatically generated">
              <a:extLst>
                <a:ext uri="{FF2B5EF4-FFF2-40B4-BE49-F238E27FC236}">
                  <a16:creationId xmlns:a16="http://schemas.microsoft.com/office/drawing/2014/main" id="{CEDB20F7-3915-4205-A285-D3876883C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692" y="4324046"/>
              <a:ext cx="822493" cy="78411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A5AF786-68B3-4A11-A206-81C0A630837B}"/>
              </a:ext>
            </a:extLst>
          </p:cNvPr>
          <p:cNvSpPr txBox="1"/>
          <p:nvPr/>
        </p:nvSpPr>
        <p:spPr>
          <a:xfrm>
            <a:off x="539750" y="1312919"/>
            <a:ext cx="45922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Customized PCB embedded microcontroller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5V operating voltage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 cycle processing speed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Boot and wake up time less than 0.5 second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Centralized processing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lipo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battery BMS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DBB27C-F042-4307-AF66-19B50531FF66}"/>
              </a:ext>
            </a:extLst>
          </p:cNvPr>
          <p:cNvSpPr txBox="1"/>
          <p:nvPr/>
        </p:nvSpPr>
        <p:spPr>
          <a:xfrm>
            <a:off x="423333" y="842433"/>
            <a:ext cx="2765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2.1 </a:t>
            </a:r>
            <a:r>
              <a:rPr lang="en-MY" sz="2000" u="sng" dirty="0">
                <a:solidFill>
                  <a:prstClr val="black"/>
                </a:solidFill>
                <a:latin typeface="Calibri" panose="020F0502020204030204"/>
              </a:rPr>
              <a:t>CPU</a:t>
            </a:r>
            <a:r>
              <a:rPr kumimoji="0" lang="en-MY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Master &amp; Slave</a:t>
            </a:r>
          </a:p>
        </p:txBody>
      </p:sp>
    </p:spTree>
    <p:extLst>
      <p:ext uri="{BB962C8B-B14F-4D97-AF65-F5344CB8AC3E}">
        <p14:creationId xmlns:p14="http://schemas.microsoft.com/office/powerpoint/2010/main" val="1859482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A0DF-4151-4924-A186-34710E3E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 SemiBold" panose="020B0604020202020204" pitchFamily="34" charset="0"/>
              </a:rPr>
              <a:t>2.0 TECHNICAL SPECIFICATION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98680-7624-4D94-B83C-117C2E9F1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C15BC-2837-4A5C-9971-79D088C2D6A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6026A-5AB4-4851-A884-0B2163930353}"/>
              </a:ext>
            </a:extLst>
          </p:cNvPr>
          <p:cNvSpPr txBox="1"/>
          <p:nvPr/>
        </p:nvSpPr>
        <p:spPr>
          <a:xfrm>
            <a:off x="8405399" y="859736"/>
            <a:ext cx="349217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Electronics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Controller 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Coordinate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Battery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Communication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Display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Multi Particle Detector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Carbon Dioxide Detector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 Light" panose="020F0302020204030204"/>
              </a:rPr>
              <a:t>Gas Monitoring System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</a:t>
            </a:r>
            <a:r>
              <a:rPr lang="en-US" dirty="0" err="1">
                <a:latin typeface="Calibri Light" panose="020F0302020204030204"/>
              </a:rPr>
              <a:t>oject</a:t>
            </a:r>
            <a:r>
              <a:rPr lang="en-US" dirty="0">
                <a:latin typeface="Calibri Light" panose="020F0302020204030204"/>
              </a:rPr>
              <a:t> Design &amp; Fabrication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5AF786-68B3-4A11-A206-81C0A630837B}"/>
              </a:ext>
            </a:extLst>
          </p:cNvPr>
          <p:cNvSpPr txBox="1"/>
          <p:nvPr/>
        </p:nvSpPr>
        <p:spPr>
          <a:xfrm>
            <a:off x="539750" y="1312919"/>
            <a:ext cx="60129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GNSS multi-mode design, support GPS+GLONASS and GPS+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5V operating voltage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consumption: max. 50mA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Cold start in ca. 26 seconds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Positioning accuracy: 2.5 m CEP (Circular Error Probable)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DBB27C-F042-4307-AF66-19B50531FF66}"/>
              </a:ext>
            </a:extLst>
          </p:cNvPr>
          <p:cNvSpPr txBox="1"/>
          <p:nvPr/>
        </p:nvSpPr>
        <p:spPr>
          <a:xfrm>
            <a:off x="423333" y="842433"/>
            <a:ext cx="2484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2.2 Coordinate Sensor</a:t>
            </a:r>
          </a:p>
        </p:txBody>
      </p:sp>
      <p:pic>
        <p:nvPicPr>
          <p:cNvPr id="4" name="Picture 3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2EA4E725-C04E-4855-BB14-B8D35B7F6F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39" y="3399206"/>
            <a:ext cx="2820839" cy="21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04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A0DF-4151-4924-A186-34710E3E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 SemiBold" panose="020B0604020202020204" pitchFamily="34" charset="0"/>
              </a:rPr>
              <a:t>2.0 TECHNICAL SPECIFICATION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98680-7624-4D94-B83C-117C2E9F1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C15BC-2837-4A5C-9971-79D088C2D6A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6026A-5AB4-4851-A884-0B2163930353}"/>
              </a:ext>
            </a:extLst>
          </p:cNvPr>
          <p:cNvSpPr txBox="1"/>
          <p:nvPr/>
        </p:nvSpPr>
        <p:spPr>
          <a:xfrm>
            <a:off x="8405399" y="859736"/>
            <a:ext cx="349217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Electronics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Controller 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Coordinate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Battery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Communication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Display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Multi Particle Detector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Carbon Dioxide Detector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 Light" panose="020F0302020204030204"/>
              </a:rPr>
              <a:t>Gas Monitoring System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</a:t>
            </a:r>
            <a:r>
              <a:rPr lang="en-US" dirty="0" err="1">
                <a:latin typeface="Calibri Light" panose="020F0302020204030204"/>
              </a:rPr>
              <a:t>oject</a:t>
            </a:r>
            <a:r>
              <a:rPr lang="en-US" dirty="0">
                <a:latin typeface="Calibri Light" panose="020F0302020204030204"/>
              </a:rPr>
              <a:t> Design &amp; Fabrication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5AF786-68B3-4A11-A206-81C0A630837B}"/>
              </a:ext>
            </a:extLst>
          </p:cNvPr>
          <p:cNvSpPr txBox="1"/>
          <p:nvPr/>
        </p:nvSpPr>
        <p:spPr>
          <a:xfrm>
            <a:off x="539750" y="1312919"/>
            <a:ext cx="26972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LifePO4 Battery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3.7V 3000mAH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12,6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mWH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Minimum voltage: 3.8V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Maximum voltage: 4.2V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DBB27C-F042-4307-AF66-19B50531FF66}"/>
              </a:ext>
            </a:extLst>
          </p:cNvPr>
          <p:cNvSpPr txBox="1"/>
          <p:nvPr/>
        </p:nvSpPr>
        <p:spPr>
          <a:xfrm>
            <a:off x="423333" y="842433"/>
            <a:ext cx="2484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2.3 Battery</a:t>
            </a:r>
          </a:p>
        </p:txBody>
      </p:sp>
      <p:pic>
        <p:nvPicPr>
          <p:cNvPr id="6" name="Picture 5" descr="Text, letter, whiteboard&#10;&#10;Description automatically generated">
            <a:extLst>
              <a:ext uri="{FF2B5EF4-FFF2-40B4-BE49-F238E27FC236}">
                <a16:creationId xmlns:a16="http://schemas.microsoft.com/office/drawing/2014/main" id="{E3CC9C15-3175-49DE-90EB-D47A4CF06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41" y="3182551"/>
            <a:ext cx="2943636" cy="23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60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A0DF-4151-4924-A186-34710E3E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 SemiBold" panose="020B0604020202020204" pitchFamily="34" charset="0"/>
              </a:rPr>
              <a:t>2.0 TECHNICAL SPECIFICATION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98680-7624-4D94-B83C-117C2E9F1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C15BC-2837-4A5C-9971-79D088C2D6A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6026A-5AB4-4851-A884-0B2163930353}"/>
              </a:ext>
            </a:extLst>
          </p:cNvPr>
          <p:cNvSpPr txBox="1"/>
          <p:nvPr/>
        </p:nvSpPr>
        <p:spPr>
          <a:xfrm>
            <a:off x="8405399" y="859736"/>
            <a:ext cx="349217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Electronics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Controller 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Coordinate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Battery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Communication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Display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Multi Particle Detector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Carbon Dioxide Detector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 Light" panose="020F0302020204030204"/>
              </a:rPr>
              <a:t>Gas Monitoring System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</a:t>
            </a:r>
            <a:r>
              <a:rPr lang="en-US" dirty="0" err="1">
                <a:latin typeface="Calibri Light" panose="020F0302020204030204"/>
              </a:rPr>
              <a:t>oject</a:t>
            </a:r>
            <a:r>
              <a:rPr lang="en-US" dirty="0">
                <a:latin typeface="Calibri Light" panose="020F0302020204030204"/>
              </a:rPr>
              <a:t> Design &amp; Fabrication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5AF786-68B3-4A11-A206-81C0A630837B}"/>
              </a:ext>
            </a:extLst>
          </p:cNvPr>
          <p:cNvSpPr txBox="1"/>
          <p:nvPr/>
        </p:nvSpPr>
        <p:spPr>
          <a:xfrm>
            <a:off x="539750" y="1312919"/>
            <a:ext cx="51607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LoRa Communication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 Range Radio Frequency type communication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Number: RF-UART-433-1KM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Working Frequency: 433.4-473.0MHz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 Distance: 1000m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Supply Voltage: 3.2-5.5V DC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DBB27C-F042-4307-AF66-19B50531FF66}"/>
              </a:ext>
            </a:extLst>
          </p:cNvPr>
          <p:cNvSpPr txBox="1"/>
          <p:nvPr/>
        </p:nvSpPr>
        <p:spPr>
          <a:xfrm>
            <a:off x="423333" y="842433"/>
            <a:ext cx="2484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2.4 Communication</a:t>
            </a:r>
          </a:p>
        </p:txBody>
      </p:sp>
      <p:pic>
        <p:nvPicPr>
          <p:cNvPr id="6" name="Picture 5" descr="A close-up of a chip&#10;&#10;Description automatically generated with low confidence">
            <a:extLst>
              <a:ext uri="{FF2B5EF4-FFF2-40B4-BE49-F238E27FC236}">
                <a16:creationId xmlns:a16="http://schemas.microsoft.com/office/drawing/2014/main" id="{1DC35E79-5745-4D32-B632-2D2D6A873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 t="17462" r="6977" b="20135"/>
          <a:stretch/>
        </p:blipFill>
        <p:spPr>
          <a:xfrm>
            <a:off x="2246545" y="3309478"/>
            <a:ext cx="3060149" cy="229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21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A0DF-4151-4924-A186-34710E3E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 SemiBold" panose="020B0604020202020204" pitchFamily="34" charset="0"/>
              </a:rPr>
              <a:t>2.0 TECHNICAL SPECIFICATION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98680-7624-4D94-B83C-117C2E9F1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C15BC-2837-4A5C-9971-79D088C2D6A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6026A-5AB4-4851-A884-0B2163930353}"/>
              </a:ext>
            </a:extLst>
          </p:cNvPr>
          <p:cNvSpPr txBox="1"/>
          <p:nvPr/>
        </p:nvSpPr>
        <p:spPr>
          <a:xfrm>
            <a:off x="8405399" y="859736"/>
            <a:ext cx="349217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Electronics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Controller 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Coordinate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Battery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Communication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Display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Multi Particle Detector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Carbon Dioxide Detector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 Light" panose="020F0302020204030204"/>
              </a:rPr>
              <a:t>Gas Monitoring System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</a:t>
            </a:r>
            <a:r>
              <a:rPr lang="en-US" dirty="0" err="1">
                <a:latin typeface="Calibri Light" panose="020F0302020204030204"/>
              </a:rPr>
              <a:t>oject</a:t>
            </a:r>
            <a:r>
              <a:rPr lang="en-US" dirty="0">
                <a:latin typeface="Calibri Light" panose="020F0302020204030204"/>
              </a:rPr>
              <a:t> Design &amp; Fabrication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5AF786-68B3-4A11-A206-81C0A630837B}"/>
              </a:ext>
            </a:extLst>
          </p:cNvPr>
          <p:cNvSpPr txBox="1"/>
          <p:nvPr/>
        </p:nvSpPr>
        <p:spPr>
          <a:xfrm>
            <a:off x="539750" y="1312919"/>
            <a:ext cx="52532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OLED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Resolution: 128 x 64 pixels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Display Area: 0.96 inch diagonal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Supply Voltage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 3.3V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 (Overall Module): 27.7 x 27.2 x 3.8 mm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 (OLED Panel only): 26.7 x 19.3 x 1.7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DBB27C-F042-4307-AF66-19B50531FF66}"/>
              </a:ext>
            </a:extLst>
          </p:cNvPr>
          <p:cNvSpPr txBox="1"/>
          <p:nvPr/>
        </p:nvSpPr>
        <p:spPr>
          <a:xfrm>
            <a:off x="423333" y="842433"/>
            <a:ext cx="2484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2.5 Display</a:t>
            </a:r>
          </a:p>
        </p:txBody>
      </p:sp>
      <p:pic>
        <p:nvPicPr>
          <p:cNvPr id="6" name="Picture 5" descr="A picture containing text, blue, electronics&#10;&#10;Description automatically generated">
            <a:extLst>
              <a:ext uri="{FF2B5EF4-FFF2-40B4-BE49-F238E27FC236}">
                <a16:creationId xmlns:a16="http://schemas.microsoft.com/office/drawing/2014/main" id="{A906C76C-A922-485B-B1D0-79A799E06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10" y="3458815"/>
            <a:ext cx="4124901" cy="20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05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A0DF-4151-4924-A186-34710E3E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 SemiBold" panose="020B0604020202020204" pitchFamily="34" charset="0"/>
              </a:rPr>
              <a:t>2.0 TECHNICAL SPECIFICATION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98680-7624-4D94-B83C-117C2E9F1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C15BC-2837-4A5C-9971-79D088C2D6A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6026A-5AB4-4851-A884-0B2163930353}"/>
              </a:ext>
            </a:extLst>
          </p:cNvPr>
          <p:cNvSpPr txBox="1"/>
          <p:nvPr/>
        </p:nvSpPr>
        <p:spPr>
          <a:xfrm>
            <a:off x="8405399" y="859736"/>
            <a:ext cx="349217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Electronics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Controller 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Coordinate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Battery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Communication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Display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Multi Particle Detector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Carbon Dioxide Detector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 Light" panose="020F0302020204030204"/>
              </a:rPr>
              <a:t>Gas Monitoring System</a:t>
            </a:r>
          </a:p>
          <a:p>
            <a:pPr marL="684213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</a:t>
            </a:r>
            <a:r>
              <a:rPr lang="en-US" dirty="0" err="1">
                <a:latin typeface="Calibri Light" panose="020F0302020204030204"/>
              </a:rPr>
              <a:t>oject</a:t>
            </a:r>
            <a:r>
              <a:rPr lang="en-US" dirty="0">
                <a:latin typeface="Calibri Light" panose="020F0302020204030204"/>
              </a:rPr>
              <a:t> Design &amp; Fabrication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5AF786-68B3-4A11-A206-81C0A630837B}"/>
              </a:ext>
            </a:extLst>
          </p:cNvPr>
          <p:cNvSpPr txBox="1"/>
          <p:nvPr/>
        </p:nvSpPr>
        <p:spPr>
          <a:xfrm>
            <a:off x="539750" y="1312919"/>
            <a:ext cx="72996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MICS-6814 Air quality CO VOC NH3 Nitrogen oxides Gas sensor 1000ppm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Supply voltage: DC4.9V-5.1V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Carbon monoxide CO 1-1000ppm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Nitrogen dioxide NO2 0.05-10ppm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Ammonia NH3 1-500ppm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DBB27C-F042-4307-AF66-19B50531FF66}"/>
              </a:ext>
            </a:extLst>
          </p:cNvPr>
          <p:cNvSpPr txBox="1"/>
          <p:nvPr/>
        </p:nvSpPr>
        <p:spPr>
          <a:xfrm>
            <a:off x="423333" y="842433"/>
            <a:ext cx="3549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2.6 Multi Particle Detector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324B48F-009D-4442-A8CC-766DCEA316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329" y="2611469"/>
            <a:ext cx="2623342" cy="252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45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4357</TotalTime>
  <Words>682</Words>
  <Application>Microsoft Office PowerPoint</Application>
  <PresentationFormat>Widescreen</PresentationFormat>
  <Paragraphs>205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Source Sans Pro SemiBold</vt:lpstr>
      <vt:lpstr>Wingdings</vt:lpstr>
      <vt:lpstr>Office Theme</vt:lpstr>
      <vt:lpstr>PROJEK INOVASI PORTABLE INTEGRATED CHEMICAL DETECTOR DESIGN PROPOSAL</vt:lpstr>
      <vt:lpstr>1.0 Objektif</vt:lpstr>
      <vt:lpstr>2.0 Spesifikasi Teknikal</vt:lpstr>
      <vt:lpstr>2.0 TECHNICAL SPECIFICATION</vt:lpstr>
      <vt:lpstr>2.0 TECHNICAL SPECIFICATION</vt:lpstr>
      <vt:lpstr>2.0 TECHNICAL SPECIFICATION</vt:lpstr>
      <vt:lpstr>2.0 TECHNICAL SPECIFICATION</vt:lpstr>
      <vt:lpstr>2.0 TECHNICAL SPECIFICATION</vt:lpstr>
      <vt:lpstr>2.0 TECHNICAL SPECIFICATION</vt:lpstr>
      <vt:lpstr>2.0 TECHNICAL SPECIFICATION</vt:lpstr>
      <vt:lpstr>2.0 TECHNICAL SPECIFICATION</vt:lpstr>
      <vt:lpstr>2.0 TECHNICAL SPECIFICATION</vt:lpstr>
      <vt:lpstr>3.0 Prototype</vt:lpstr>
      <vt:lpstr>4.0 ELECTRONIC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Dark Mousy</dc:creator>
  <cp:lastModifiedBy>Dark Mousy</cp:lastModifiedBy>
  <cp:revision>107</cp:revision>
  <dcterms:created xsi:type="dcterms:W3CDTF">2021-02-23T14:37:49Z</dcterms:created>
  <dcterms:modified xsi:type="dcterms:W3CDTF">2021-09-07T02:27:31Z</dcterms:modified>
</cp:coreProperties>
</file>